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7" r:id="rId1"/>
  </p:sldMasterIdLst>
  <p:notesMasterIdLst>
    <p:notesMasterId r:id="rId30"/>
  </p:notesMasterIdLst>
  <p:sldIdLst>
    <p:sldId id="256" r:id="rId2"/>
    <p:sldId id="270" r:id="rId3"/>
    <p:sldId id="281" r:id="rId4"/>
    <p:sldId id="258" r:id="rId5"/>
    <p:sldId id="282" r:id="rId6"/>
    <p:sldId id="269" r:id="rId7"/>
    <p:sldId id="286" r:id="rId8"/>
    <p:sldId id="266" r:id="rId9"/>
    <p:sldId id="267" r:id="rId10"/>
    <p:sldId id="265" r:id="rId11"/>
    <p:sldId id="259" r:id="rId12"/>
    <p:sldId id="260" r:id="rId13"/>
    <p:sldId id="283" r:id="rId14"/>
    <p:sldId id="262" r:id="rId15"/>
    <p:sldId id="284" r:id="rId16"/>
    <p:sldId id="264" r:id="rId17"/>
    <p:sldId id="271" r:id="rId18"/>
    <p:sldId id="272" r:id="rId19"/>
    <p:sldId id="285" r:id="rId20"/>
    <p:sldId id="274" r:id="rId21"/>
    <p:sldId id="275" r:id="rId22"/>
    <p:sldId id="276" r:id="rId23"/>
    <p:sldId id="277" r:id="rId24"/>
    <p:sldId id="278" r:id="rId25"/>
    <p:sldId id="279" r:id="rId26"/>
    <p:sldId id="289" r:id="rId27"/>
    <p:sldId id="287" r:id="rId28"/>
    <p:sldId id="280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8C00"/>
    <a:srgbClr val="FF7625"/>
    <a:srgbClr val="E9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398" autoAdjust="0"/>
  </p:normalViewPr>
  <p:slideViewPr>
    <p:cSldViewPr snapToGrid="0" snapToObjects="1">
      <p:cViewPr varScale="1">
        <p:scale>
          <a:sx n="149" d="100"/>
          <a:sy n="149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5" d="100"/>
        <a:sy n="335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-2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F646E-6FC8-A64E-9CFD-31845E22D712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8D759-E745-5B40-8931-78BABC76E6C7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25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D759-E745-5B40-8931-78BABC76E6C7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D759-E745-5B40-8931-78BABC76E6C7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C764B661-5D9B-4B0A-83C8-FBA80A671FCF}" type="datetime1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5515-1FAA-430E-932F-0C9F78E13C75}" type="datetime1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93A9-DE17-42E8-A366-46C30944BF19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C75B2A-74F7-DC4B-B798-EC3E467E88A4}" type="datetimeFigureOut">
              <a:rPr lang="it-IT" smtClean="0"/>
              <a:pPr/>
              <a:t>18/07/12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6E2268-7FEE-DA41-A23E-15AFB628CE33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rova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3" y="278185"/>
            <a:ext cx="7732650" cy="6302295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37593" y="5963141"/>
            <a:ext cx="7575580" cy="89485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4000" b="1" cap="all" dirty="0" smtClean="0">
                <a:ln w="0"/>
                <a:solidFill>
                  <a:srgbClr val="FFFFFF"/>
                </a:solidFill>
                <a:effectLst/>
              </a:rPr>
              <a:t>19 Luglio 2012	</a:t>
            </a:r>
            <a:r>
              <a:rPr lang="it-IT" sz="4000" b="1" cap="all" dirty="0" err="1" smtClean="0">
                <a:ln w="0"/>
                <a:solidFill>
                  <a:srgbClr val="FFFFFF"/>
                </a:solidFill>
                <a:effectLst/>
              </a:rPr>
              <a:t>a.a</a:t>
            </a:r>
            <a:r>
              <a:rPr lang="it-IT" sz="4000" b="1" cap="all" dirty="0" smtClean="0">
                <a:ln w="0"/>
                <a:solidFill>
                  <a:srgbClr val="FFFFFF"/>
                </a:solidFill>
                <a:effectLst/>
              </a:rPr>
              <a:t>. 2012-2013</a:t>
            </a:r>
            <a:endParaRPr lang="it-IT" sz="4000" b="1" cap="all" dirty="0">
              <a:ln w="0"/>
              <a:solidFill>
                <a:srgbClr val="FFFFFF"/>
              </a:solidFill>
              <a:effectLst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37593" y="278185"/>
            <a:ext cx="773265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chemeClr val="bg1"/>
                </a:solidFill>
              </a:rPr>
              <a:t>FACOLTÀ </a:t>
            </a:r>
            <a:br>
              <a:rPr lang="it-IT" sz="8000" b="1" dirty="0" smtClean="0">
                <a:solidFill>
                  <a:schemeClr val="bg1"/>
                </a:solidFill>
              </a:rPr>
            </a:br>
            <a:r>
              <a:rPr lang="it-IT" sz="8000" b="1" dirty="0" smtClean="0">
                <a:solidFill>
                  <a:schemeClr val="bg1"/>
                </a:solidFill>
              </a:rPr>
              <a:t>di </a:t>
            </a:r>
            <a:br>
              <a:rPr lang="it-IT" sz="8000" b="1" dirty="0" smtClean="0">
                <a:solidFill>
                  <a:schemeClr val="bg1"/>
                </a:solidFill>
              </a:rPr>
            </a:br>
            <a:r>
              <a:rPr lang="it-IT" sz="8000" b="1" dirty="0" smtClean="0">
                <a:solidFill>
                  <a:schemeClr val="bg1"/>
                </a:solidFill>
              </a:rPr>
              <a:t>ECONOMIA      			 “Federico Caffè”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522" y="89541"/>
            <a:ext cx="7313613" cy="868362"/>
          </a:xfrm>
        </p:spPr>
        <p:txBody>
          <a:bodyPr/>
          <a:lstStyle/>
          <a:p>
            <a:r>
              <a:rPr lang="it-IT" b="1" dirty="0" smtClean="0">
                <a:solidFill>
                  <a:srgbClr val="000000"/>
                </a:solidFill>
              </a:rPr>
              <a:t>Corsi in Lingua Inglese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1012" y="957903"/>
            <a:ext cx="8199740" cy="1422271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it-IT" sz="2000" dirty="0" smtClean="0"/>
              <a:t>La Facoltà di Economia propone numerosi </a:t>
            </a:r>
            <a:r>
              <a:rPr lang="it-IT" sz="2000" b="1" dirty="0" smtClean="0"/>
              <a:t>corsi in lingua inglese </a:t>
            </a:r>
            <a:r>
              <a:rPr lang="it-IT" sz="2000" dirty="0" smtClean="0"/>
              <a:t>utili agli studenti stranieri</a:t>
            </a:r>
            <a:r>
              <a:rPr lang="it-IT" sz="2000" dirty="0"/>
              <a:t> </a:t>
            </a:r>
            <a:r>
              <a:rPr lang="it-IT" sz="2000" dirty="0" smtClean="0"/>
              <a:t>e agli studenti italiani che possono approfondire la conoscenza di una lingua che costituisce ormai strumento indispensabile. È attivo inoltre il corso di </a:t>
            </a:r>
            <a:r>
              <a:rPr lang="it-IT" sz="2000" b="1" dirty="0" smtClean="0"/>
              <a:t>Business English </a:t>
            </a:r>
            <a:endParaRPr lang="it-IT" sz="2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77554" y="2444899"/>
            <a:ext cx="2365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Alcuni esempi:</a:t>
            </a:r>
            <a:endParaRPr lang="it-IT" sz="2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61012" y="2956021"/>
            <a:ext cx="8070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Corporate </a:t>
            </a:r>
            <a:r>
              <a:rPr lang="it-IT" b="1" dirty="0" err="1" smtClean="0"/>
              <a:t>Governance</a:t>
            </a:r>
            <a:r>
              <a:rPr lang="it-IT" b="1" dirty="0" smtClean="0"/>
              <a:t> and Business </a:t>
            </a:r>
            <a:r>
              <a:rPr lang="it-IT" b="1" dirty="0" err="1" smtClean="0"/>
              <a:t>Scenarios</a:t>
            </a:r>
            <a:r>
              <a:rPr lang="it-IT" b="1" dirty="0" smtClean="0"/>
              <a:t>, </a:t>
            </a:r>
            <a:r>
              <a:rPr lang="it-IT" b="1" dirty="0" err="1" smtClean="0"/>
              <a:t>Introduction</a:t>
            </a:r>
            <a:r>
              <a:rPr lang="it-IT" b="1" dirty="0" smtClean="0"/>
              <a:t> to Banking, Business Evaluation, Business II, Strategic </a:t>
            </a:r>
            <a:r>
              <a:rPr lang="it-IT" b="1" dirty="0" err="1" smtClean="0"/>
              <a:t>Enterpreneurship</a:t>
            </a:r>
            <a:r>
              <a:rPr lang="it-IT" b="1" dirty="0" smtClean="0"/>
              <a:t>, Natural Resource </a:t>
            </a:r>
            <a:r>
              <a:rPr lang="it-IT" b="1" dirty="0" err="1" smtClean="0"/>
              <a:t>Economics</a:t>
            </a:r>
            <a:r>
              <a:rPr lang="it-IT" b="1" dirty="0" smtClean="0"/>
              <a:t>, Knowledge </a:t>
            </a:r>
            <a:r>
              <a:rPr lang="it-IT" b="1" dirty="0" err="1" smtClean="0"/>
              <a:t>Management,Value</a:t>
            </a:r>
            <a:r>
              <a:rPr lang="it-IT" b="1" dirty="0" smtClean="0"/>
              <a:t> </a:t>
            </a:r>
            <a:r>
              <a:rPr lang="it-IT" b="1" dirty="0" err="1" smtClean="0"/>
              <a:t>creation</a:t>
            </a:r>
            <a:r>
              <a:rPr lang="it-IT" b="1" dirty="0" smtClean="0"/>
              <a:t> and </a:t>
            </a:r>
            <a:r>
              <a:rPr lang="it-IT" b="1" dirty="0" err="1" smtClean="0"/>
              <a:t>risk</a:t>
            </a:r>
            <a:r>
              <a:rPr lang="it-IT" b="1" dirty="0" smtClean="0"/>
              <a:t> management in banking, Technology, </a:t>
            </a:r>
            <a:r>
              <a:rPr lang="it-IT" b="1" dirty="0" err="1" smtClean="0"/>
              <a:t>Innovation</a:t>
            </a:r>
            <a:r>
              <a:rPr lang="it-IT" b="1" dirty="0" smtClean="0"/>
              <a:t> and </a:t>
            </a:r>
            <a:r>
              <a:rPr lang="it-IT" b="1" dirty="0" err="1" smtClean="0"/>
              <a:t>Sustainable</a:t>
            </a:r>
            <a:r>
              <a:rPr lang="it-IT" b="1" dirty="0" smtClean="0"/>
              <a:t> production, Real Estate Finance, </a:t>
            </a:r>
            <a:r>
              <a:rPr lang="it-IT" b="1" dirty="0" err="1" smtClean="0"/>
              <a:t>Statistics</a:t>
            </a:r>
            <a:r>
              <a:rPr lang="it-IT" b="1" dirty="0" smtClean="0"/>
              <a:t> and </a:t>
            </a:r>
            <a:r>
              <a:rPr lang="it-IT" b="1" dirty="0" err="1" smtClean="0"/>
              <a:t>Demography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61012" y="5063126"/>
            <a:ext cx="8199740" cy="830997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La facoltà organizza, inoltre, un corso di </a:t>
            </a:r>
            <a:r>
              <a:rPr lang="it-IT" sz="2400" b="1" dirty="0" smtClean="0"/>
              <a:t>Business English </a:t>
            </a:r>
            <a:r>
              <a:rPr lang="it-IT" sz="2400" dirty="0" smtClean="0"/>
              <a:t>che integra e rafforza l’offerta formativa in lingua del 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194407" y="767456"/>
            <a:ext cx="7313613" cy="4439547"/>
          </a:xfrm>
          <a:ln w="7620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9600" b="1" i="1" dirty="0" smtClean="0"/>
              <a:t>Strutture </a:t>
            </a:r>
            <a:br>
              <a:rPr lang="it-IT" sz="9600" b="1" i="1" dirty="0" smtClean="0"/>
            </a:br>
            <a:r>
              <a:rPr lang="it-IT" sz="9600" i="1" dirty="0"/>
              <a:t/>
            </a:r>
            <a:br>
              <a:rPr lang="it-IT" sz="9600" i="1" dirty="0"/>
            </a:br>
            <a:r>
              <a:rPr lang="it-IT" sz="9600" i="1" dirty="0" smtClean="0"/>
              <a:t>e</a:t>
            </a:r>
            <a:r>
              <a:rPr lang="it-IT" sz="9600" b="1" i="1" dirty="0" smtClean="0"/>
              <a:t/>
            </a:r>
            <a:br>
              <a:rPr lang="it-IT" sz="9600" b="1" i="1" dirty="0" smtClean="0"/>
            </a:br>
            <a:r>
              <a:rPr lang="it-IT" sz="9600" b="1" i="1" dirty="0" smtClean="0"/>
              <a:t> </a:t>
            </a:r>
            <a:br>
              <a:rPr lang="it-IT" sz="9600" b="1" i="1" dirty="0" smtClean="0"/>
            </a:br>
            <a:r>
              <a:rPr lang="it-IT" sz="9600" b="1" i="1" dirty="0" smtClean="0"/>
              <a:t>Servizi</a:t>
            </a:r>
            <a:endParaRPr lang="it-IT" sz="96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33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326" y="986490"/>
            <a:ext cx="3604234" cy="2402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 descr="IMG_33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331" y="4080468"/>
            <a:ext cx="2868391" cy="1911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 descr="IMG_333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1387" y="3910317"/>
            <a:ext cx="1880797" cy="255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701378" y="1060612"/>
            <a:ext cx="4486596" cy="923330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i="1" dirty="0" smtClean="0"/>
              <a:t>Apertura dal Lunedì al Venerdì dalle 9.00 alle 19.00</a:t>
            </a:r>
          </a:p>
          <a:p>
            <a:r>
              <a:rPr lang="it-IT" b="1" i="1" dirty="0" smtClean="0"/>
              <a:t>Sabato dalle ore 9.00 alle 13.00</a:t>
            </a:r>
            <a:endParaRPr lang="it-IT" b="1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887288" y="5036384"/>
            <a:ext cx="3315801" cy="461665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 smtClean="0"/>
              <a:t>88 postazioni di lavoro</a:t>
            </a:r>
            <a:endParaRPr lang="it-IT" sz="24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01378" y="2994264"/>
            <a:ext cx="5399986" cy="523220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i="1" dirty="0" smtClean="0"/>
              <a:t>L’utilizzo della struttura è gratuito</a:t>
            </a:r>
            <a:endParaRPr lang="it-IT" sz="2800" b="1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524331" y="0"/>
            <a:ext cx="5678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i="1" dirty="0" smtClean="0">
                <a:latin typeface="+mj-lt"/>
              </a:rPr>
              <a:t>Laboratorio  Informatico</a:t>
            </a:r>
            <a:endParaRPr lang="it-IT" sz="48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016" y="-83339"/>
            <a:ext cx="7821220" cy="1155467"/>
          </a:xfrm>
        </p:spPr>
        <p:txBody>
          <a:bodyPr>
            <a:noAutofit/>
          </a:bodyPr>
          <a:lstStyle/>
          <a:p>
            <a:r>
              <a:rPr lang="it-IT" sz="5400" b="1" i="1" dirty="0" smtClean="0">
                <a:solidFill>
                  <a:srgbClr val="000000"/>
                </a:solidFill>
              </a:rPr>
              <a:t>Ufficio Stage &amp; </a:t>
            </a:r>
            <a:r>
              <a:rPr lang="it-IT" sz="5400" b="1" i="1" dirty="0" err="1" smtClean="0">
                <a:solidFill>
                  <a:srgbClr val="000000"/>
                </a:solidFill>
              </a:rPr>
              <a:t>Placement</a:t>
            </a:r>
            <a:endParaRPr lang="it-IT" sz="5400" b="1" i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9016" y="964654"/>
            <a:ext cx="7952064" cy="2695137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it-IT" sz="2800" b="1" dirty="0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	</a:t>
            </a:r>
            <a:r>
              <a:rPr lang="it-IT" sz="2800" dirty="0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La Facoltà di Economia, attraverso l’Ufficio Stage, offre la possibilità ai propri studenti e neo laureati di effettuare uno stage presso le numerose imprese con cui  mantiene stabili rapporti collaborativi </a:t>
            </a:r>
            <a:endParaRPr lang="it-IT" sz="2800" b="1" dirty="0" smtClean="0">
              <a:solidFill>
                <a:srgbClr val="000000"/>
              </a:solidFill>
              <a:latin typeface="+mj-lt"/>
              <a:ea typeface="Abadi MT Condensed Extra Bold" charset="0"/>
              <a:cs typeface="Abadi MT Condensed Extra Bold" charset="0"/>
            </a:endParaRPr>
          </a:p>
          <a:p>
            <a:pPr algn="ctr">
              <a:buNone/>
            </a:pPr>
            <a:r>
              <a:rPr lang="it-IT" sz="2800" b="1" dirty="0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Procter&amp;Gamble</a:t>
            </a:r>
            <a:r>
              <a:rPr lang="it-IT" sz="2800" b="1" dirty="0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, Nissan, Unilever, Enel, Accenture, BNL, Unicredit, </a:t>
            </a:r>
            <a:r>
              <a:rPr lang="it-IT" sz="2800" b="1" dirty="0" err="1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WinD</a:t>
            </a:r>
            <a:endParaRPr lang="it-IT" sz="2800" b="1" dirty="0">
              <a:solidFill>
                <a:srgbClr val="000000"/>
              </a:solidFill>
              <a:latin typeface="+mj-lt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19017" y="3659791"/>
            <a:ext cx="7776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/>
              <a:t>ricevimento: lunedì </a:t>
            </a:r>
            <a:r>
              <a:rPr lang="it-IT" sz="2800" b="1" i="1" dirty="0"/>
              <a:t>- </a:t>
            </a:r>
            <a:r>
              <a:rPr lang="it-IT" sz="2800" b="1" i="1" dirty="0" smtClean="0"/>
              <a:t>mercoledì - venerdì </a:t>
            </a:r>
            <a:br>
              <a:rPr lang="it-IT" sz="2800" b="1" i="1" dirty="0" smtClean="0"/>
            </a:br>
            <a:r>
              <a:rPr lang="it-IT" sz="2800" b="1" i="1" dirty="0" smtClean="0"/>
              <a:t>dalle 10.00 alle 12.00</a:t>
            </a:r>
            <a:endParaRPr lang="it-IT" sz="2800" b="1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89179" y="4244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819017" y="4729369"/>
            <a:ext cx="8037302" cy="1433700"/>
          </a:xfrm>
          <a:prstGeom prst="rect">
            <a:avLst/>
          </a:prstGeom>
          <a:ln w="76200" cap="flat" cmpd="sng" algn="ctr">
            <a:solidFill>
              <a:srgbClr val="FF6600"/>
            </a:solidFill>
            <a:prstDash val="solid"/>
            <a:miter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" pitchFamily="2" charset="2"/>
              <a:buChar char="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it-IT" sz="2800" dirty="0" smtClean="0">
                <a:solidFill>
                  <a:srgbClr val="000000"/>
                </a:solidFill>
                <a:latin typeface="+mj-lt"/>
                <a:ea typeface="Abadi MT Condensed Extra Bold" charset="0"/>
                <a:cs typeface="Abadi MT Condensed Extra Bold" charset="0"/>
              </a:rPr>
              <a:t>Ed </a:t>
            </a:r>
            <a:r>
              <a:rPr lang="it-IT" sz="2800" dirty="0" smtClean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ogni </a:t>
            </a:r>
            <a:r>
              <a:rPr lang="it-IT" sz="2800" dirty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anno organizza il </a:t>
            </a:r>
            <a:r>
              <a:rPr lang="it-IT" sz="3000" b="1" i="1" u="sng" dirty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Job Meeting</a:t>
            </a:r>
            <a:r>
              <a:rPr lang="it-IT" sz="3000" b="1" i="1" dirty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it-IT" sz="2800" i="1" dirty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una giornata</a:t>
            </a:r>
            <a:r>
              <a:rPr lang="it-IT" sz="2800" dirty="0">
                <a:solidFill>
                  <a:srgbClr val="000000"/>
                </a:solidFill>
                <a:ea typeface="Abadi MT Condensed Extra Bold" charset="0"/>
                <a:cs typeface="Abadi MT Condensed Extra Bold" charset="0"/>
              </a:rPr>
              <a:t> nella quale laureati e studenti di Roma Tre incontrano aziende, imprenditori, professionisti.</a:t>
            </a:r>
          </a:p>
        </p:txBody>
      </p:sp>
    </p:spTree>
    <p:extLst>
      <p:ext uri="{BB962C8B-B14F-4D97-AF65-F5344CB8AC3E}">
        <p14:creationId xmlns:p14="http://schemas.microsoft.com/office/powerpoint/2010/main" val="400942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SC_01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1486" y="3992699"/>
            <a:ext cx="3704262" cy="246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alpha val="75000"/>
              </a:schemeClr>
            </a:glow>
          </a:effectLst>
          <a:scene3d>
            <a:camera prst="obliqueBottomLeft">
              <a:rot lat="0" lon="0" rev="0"/>
            </a:camera>
            <a:lightRig rig="threePt" dir="t"/>
          </a:scene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9675" y="408995"/>
            <a:ext cx="8346080" cy="868362"/>
          </a:xfrm>
        </p:spPr>
        <p:txBody>
          <a:bodyPr>
            <a:noAutofit/>
          </a:bodyPr>
          <a:lstStyle/>
          <a:p>
            <a:r>
              <a:rPr lang="it-IT" sz="5400" b="1" i="1" dirty="0" smtClean="0">
                <a:solidFill>
                  <a:srgbClr val="000000"/>
                </a:solidFill>
              </a:rPr>
              <a:t>Biblioteca di </a:t>
            </a:r>
            <a:br>
              <a:rPr lang="it-IT" sz="5400" b="1" i="1" dirty="0" smtClean="0">
                <a:solidFill>
                  <a:srgbClr val="000000"/>
                </a:solidFill>
              </a:rPr>
            </a:br>
            <a:r>
              <a:rPr lang="it-IT" sz="5400" b="1" i="1" dirty="0" smtClean="0">
                <a:solidFill>
                  <a:srgbClr val="000000"/>
                </a:solidFill>
              </a:rPr>
              <a:t>Scienze Economiche</a:t>
            </a:r>
            <a:endParaRPr lang="it-IT" sz="5400" b="1" i="1" dirty="0">
              <a:solidFill>
                <a:srgbClr val="000000"/>
              </a:solidFill>
            </a:endParaRPr>
          </a:p>
        </p:txBody>
      </p:sp>
      <p:pic>
        <p:nvPicPr>
          <p:cNvPr id="5" name="Immagine 4" descr="DSC_01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088" y="2628579"/>
            <a:ext cx="3661418" cy="243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alpha val="75000"/>
              </a:schemeClr>
            </a:glow>
          </a:effectLst>
          <a:scene3d>
            <a:camera prst="obliqueTopRight">
              <a:rot lat="0" lon="0" rev="0"/>
            </a:camera>
            <a:lightRig rig="glow" dir="t"/>
          </a:scene3d>
          <a:sp3d extrusionH="57150" contourW="12700">
            <a:bevelT w="44450"/>
            <a:bevelB w="50800"/>
          </a:sp3d>
        </p:spPr>
      </p:pic>
      <p:sp>
        <p:nvSpPr>
          <p:cNvPr id="6" name="CasellaDiTesto 5"/>
          <p:cNvSpPr txBox="1"/>
          <p:nvPr/>
        </p:nvSpPr>
        <p:spPr>
          <a:xfrm>
            <a:off x="4433508" y="1558773"/>
            <a:ext cx="4572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/>
              <a:t>Consultazione dell'intero patrimonio, per l'80% organizzato in aree tematiche ad accesso diretto. Prestito automatizzato Rinnovo e prenotazione on-line dei prestiti</a:t>
            </a:r>
            <a:endParaRPr lang="it-IT" sz="2000" b="1" i="1" dirty="0"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32101" y="2028415"/>
            <a:ext cx="2958010" cy="1200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latin typeface="+mj-lt"/>
              </a:rPr>
              <a:t>Apertura:</a:t>
            </a:r>
            <a:br>
              <a:rPr lang="it-IT" sz="2400" b="1" i="1" dirty="0" smtClean="0">
                <a:latin typeface="+mj-lt"/>
              </a:rPr>
            </a:br>
            <a:r>
              <a:rPr lang="it-IT" sz="2400" b="1" i="1" dirty="0" smtClean="0">
                <a:latin typeface="+mj-lt"/>
              </a:rPr>
              <a:t> dal lunedì al venerdì </a:t>
            </a:r>
          </a:p>
          <a:p>
            <a:pPr algn="ctr"/>
            <a:r>
              <a:rPr lang="it-IT" sz="2400" b="1" i="1" dirty="0" smtClean="0">
                <a:latin typeface="+mj-lt"/>
              </a:rPr>
              <a:t>dalle 9.00 alle 19.00</a:t>
            </a:r>
            <a:endParaRPr lang="it-IT" sz="2400" b="1" i="1" dirty="0"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9675" y="5062877"/>
            <a:ext cx="39578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i="1" dirty="0" smtClean="0"/>
              <a:t>Banche dati</a:t>
            </a:r>
            <a:r>
              <a:rPr lang="it-IT" sz="2000" b="1" i="1" dirty="0" smtClean="0"/>
              <a:t> Aida - Business source complete - Dejure - Econlit - Emeroteca virtuale - MarketLine - NBER - Pluris - R&amp;S online - Il Sole24Ore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31041" y="173906"/>
            <a:ext cx="22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/>
              <a:t>ed</a:t>
            </a:r>
            <a:r>
              <a:rPr lang="it-IT" sz="3200" b="1" i="1" dirty="0" smtClean="0"/>
              <a:t> </a:t>
            </a:r>
            <a:r>
              <a:rPr lang="it-IT" sz="4000" b="1" i="1" dirty="0" smtClean="0"/>
              <a:t>inoltre...</a:t>
            </a:r>
            <a:endParaRPr lang="it-IT" sz="4000" b="1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44119" y="2505941"/>
            <a:ext cx="1328609" cy="58477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i="1" dirty="0" smtClean="0"/>
              <a:t>Wi-Fi</a:t>
            </a:r>
            <a:endParaRPr lang="it-IT" sz="32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458326" y="1041804"/>
            <a:ext cx="5511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dedicato a chi intende contattare la Segreteria Didattica senza dover necessariamente venire in Facoltà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44120" y="3427080"/>
            <a:ext cx="1328609" cy="58477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3200" i="1" dirty="0" smtClean="0"/>
              <a:t>Garage</a:t>
            </a:r>
            <a:endParaRPr lang="it-IT" sz="3200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156421" y="3611746"/>
            <a:ext cx="6059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 pagamento per le auto, gratis per moto e motorini</a:t>
            </a:r>
            <a:endParaRPr lang="it-IT" sz="20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44120" y="4361495"/>
            <a:ext cx="1903085" cy="58477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3200" i="1" dirty="0" smtClean="0"/>
              <a:t>Caffetteria</a:t>
            </a:r>
            <a:endParaRPr lang="it-IT" sz="32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741030" y="4238385"/>
            <a:ext cx="5841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Aperta dal lunedì al venerdì dalle ore 9.00 alle ore 18.00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44119" y="5287761"/>
            <a:ext cx="2386922" cy="1077218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i="1" dirty="0" smtClean="0"/>
              <a:t>Servizio Biciclette</a:t>
            </a:r>
            <a:endParaRPr lang="it-IT" sz="3200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136448" y="5652880"/>
            <a:ext cx="4726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Gratuito, con prelievo automatizzato, dalle 9.00 alle 19.30</a:t>
            </a:r>
            <a:endParaRPr lang="it-IT" sz="20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330036" y="14701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44119" y="1254663"/>
            <a:ext cx="2665974" cy="58477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i="1" dirty="0" smtClean="0"/>
              <a:t>Sportello chat</a:t>
            </a:r>
            <a:endParaRPr lang="it-IT" sz="3200" i="1" dirty="0"/>
          </a:p>
        </p:txBody>
      </p:sp>
      <p:sp>
        <p:nvSpPr>
          <p:cNvPr id="3" name="Rettangolo 2"/>
          <p:cNvSpPr/>
          <p:nvPr/>
        </p:nvSpPr>
        <p:spPr>
          <a:xfrm>
            <a:off x="2156421" y="2382831"/>
            <a:ext cx="65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Il servizio è attivo dal lunedì al sabato ed è utilizzabile gratuitamente da tutti gli studenti iscritti a Roma Tre</a:t>
            </a:r>
          </a:p>
        </p:txBody>
      </p:sp>
    </p:spTree>
    <p:extLst>
      <p:ext uri="{BB962C8B-B14F-4D97-AF65-F5344CB8AC3E}">
        <p14:creationId xmlns:p14="http://schemas.microsoft.com/office/powerpoint/2010/main" val="132572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i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360" y="337320"/>
            <a:ext cx="5584612" cy="6157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561903" y="5179506"/>
            <a:ext cx="845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www.economia.uniroma3.it</a:t>
            </a:r>
            <a:endParaRPr lang="it-IT" sz="5400" b="1" dirty="0">
              <a:ln w="12700">
                <a:solidFill>
                  <a:srgbClr val="352506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10773"/>
            <a:ext cx="7272339" cy="1339009"/>
          </a:xfrm>
        </p:spPr>
        <p:txBody>
          <a:bodyPr/>
          <a:lstStyle/>
          <a:p>
            <a:r>
              <a:rPr lang="it-IT" dirty="0" smtClean="0"/>
              <a:t>PROVA DI AMMISSIONE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01692" y="1055350"/>
            <a:ext cx="7272339" cy="43242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smtClean="0"/>
              <a:t>Posti disponibili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09127"/>
              </p:ext>
            </p:extLst>
          </p:nvPr>
        </p:nvGraphicFramePr>
        <p:xfrm>
          <a:off x="564758" y="1894830"/>
          <a:ext cx="8356464" cy="4264661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45313"/>
                <a:gridCol w="2132919"/>
                <a:gridCol w="2089116"/>
                <a:gridCol w="2089116"/>
              </a:tblGrid>
              <a:tr h="1845443"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bg1"/>
                          </a:solidFill>
                        </a:rPr>
                        <a:t>Corso</a:t>
                      </a:r>
                      <a:r>
                        <a:rPr lang="it-IT" sz="2800" b="1" baseline="0" dirty="0" smtClean="0">
                          <a:solidFill>
                            <a:schemeClr val="bg1"/>
                          </a:solidFill>
                        </a:rPr>
                        <a:t> di Laurea</a:t>
                      </a:r>
                      <a:endParaRPr lang="it-IT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8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bg1"/>
                          </a:solidFill>
                        </a:rPr>
                        <a:t>Italiani, </a:t>
                      </a:r>
                    </a:p>
                    <a:p>
                      <a:r>
                        <a:rPr lang="it-IT" sz="2800" b="1" dirty="0" smtClean="0">
                          <a:solidFill>
                            <a:schemeClr val="bg1"/>
                          </a:solidFill>
                        </a:rPr>
                        <a:t>UE e non comunitari equiparati</a:t>
                      </a:r>
                      <a:endParaRPr lang="it-IT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8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bg1"/>
                          </a:solidFill>
                        </a:rPr>
                        <a:t>Non comunitari residenti all’estero</a:t>
                      </a:r>
                      <a:endParaRPr lang="it-IT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8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1" dirty="0" smtClean="0">
                          <a:solidFill>
                            <a:schemeClr val="bg1"/>
                          </a:solidFill>
                        </a:rPr>
                        <a:t>Programma Marco Polo</a:t>
                      </a:r>
                      <a:endParaRPr lang="it-IT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8200"/>
                    </a:solidFill>
                  </a:tcPr>
                </a:tc>
              </a:tr>
              <a:tr h="864738">
                <a:tc>
                  <a:txBody>
                    <a:bodyPr/>
                    <a:lstStyle/>
                    <a:p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Economia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4599">
                <a:tc>
                  <a:txBody>
                    <a:bodyPr/>
                    <a:lstStyle/>
                    <a:p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Economia</a:t>
                      </a:r>
                      <a:r>
                        <a:rPr lang="it-IT" sz="3200" b="1" baseline="0" dirty="0" smtClean="0">
                          <a:solidFill>
                            <a:schemeClr val="tx1"/>
                          </a:solidFill>
                        </a:rPr>
                        <a:t> e gestione aziendale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535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3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it-IT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99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720" y="-92174"/>
            <a:ext cx="8824448" cy="1117731"/>
          </a:xfrm>
        </p:spPr>
        <p:txBody>
          <a:bodyPr/>
          <a:lstStyle/>
          <a:p>
            <a:pPr algn="l"/>
            <a:r>
              <a:rPr lang="it-IT" sz="4400" dirty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http://portalestudente.uniroma3.it/</a:t>
            </a:r>
          </a:p>
        </p:txBody>
      </p:sp>
      <p:pic>
        <p:nvPicPr>
          <p:cNvPr id="4" name="Immagine 3" descr="Schermata 2012-07-05 a 14.5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59" y="1025557"/>
            <a:ext cx="6920070" cy="570493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6720" y="815750"/>
            <a:ext cx="1780825" cy="6158395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/>
              <a:t>Per poter accedere a tutte le procedure necessarie per l’iscrizione alla prova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di </a:t>
            </a:r>
            <a:r>
              <a:rPr lang="it-IT" b="1" dirty="0" smtClean="0"/>
              <a:t>ammissione è necessario registrarsi sul portale dello studente</a:t>
            </a:r>
            <a:endParaRPr lang="it-IT" b="1" dirty="0"/>
          </a:p>
        </p:txBody>
      </p:sp>
      <p:sp>
        <p:nvSpPr>
          <p:cNvPr id="5" name="Freccia angolare in su 4"/>
          <p:cNvSpPr/>
          <p:nvPr/>
        </p:nvSpPr>
        <p:spPr>
          <a:xfrm>
            <a:off x="1943787" y="5117285"/>
            <a:ext cx="5156668" cy="1163443"/>
          </a:xfrm>
          <a:prstGeom prst="bentUpArrow">
            <a:avLst/>
          </a:prstGeom>
          <a:solidFill>
            <a:srgbClr val="E98200"/>
          </a:solidFill>
          <a:ln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 flipV="1">
            <a:off x="3930107" y="3553630"/>
            <a:ext cx="1230034" cy="1000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78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5521" y="274637"/>
            <a:ext cx="8255462" cy="1339009"/>
          </a:xfrm>
        </p:spPr>
        <p:txBody>
          <a:bodyPr/>
          <a:lstStyle/>
          <a:p>
            <a:pPr algn="l"/>
            <a:r>
              <a:rPr lang="it-IT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partecipazione alla prova è subordinata, pena esclusione:</a:t>
            </a:r>
            <a:endParaRPr lang="it-IT" dirty="0">
              <a:ln w="12700">
                <a:solidFill>
                  <a:srgbClr val="352506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5522" y="1801906"/>
            <a:ext cx="7705842" cy="432425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it-IT" sz="3600" b="1" dirty="0" smtClean="0"/>
              <a:t>All’iscrizione alla prova: dal </a:t>
            </a:r>
            <a:r>
              <a:rPr lang="it-IT" sz="36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luglio </a:t>
            </a:r>
            <a:r>
              <a:rPr lang="it-IT" sz="3600" b="1" dirty="0" smtClean="0"/>
              <a:t>2012 ed entro e non oltre le ore 12.00 del </a:t>
            </a:r>
            <a:r>
              <a:rPr lang="it-IT" sz="36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settembre </a:t>
            </a:r>
            <a:r>
              <a:rPr lang="it-IT" sz="3600" b="1" dirty="0" smtClean="0"/>
              <a:t>2012</a:t>
            </a:r>
          </a:p>
          <a:p>
            <a:pPr>
              <a:buFont typeface="Arial"/>
              <a:buChar char="•"/>
            </a:pPr>
            <a:r>
              <a:rPr lang="it-IT" sz="3600" b="1" dirty="0" smtClean="0"/>
              <a:t>Al versamento di un contributo di 25 euro scaricabile alla conclusione dell’iscrizione alla prova (su questo bollettino è presente il numero di </a:t>
            </a:r>
            <a:br>
              <a:rPr lang="it-IT" sz="3600" b="1" dirty="0" smtClean="0"/>
            </a:br>
            <a:r>
              <a:rPr lang="it-IT" sz="3600" b="1" dirty="0" err="1" smtClean="0"/>
              <a:t>pre</a:t>
            </a:r>
            <a:r>
              <a:rPr lang="it-IT" sz="3600" b="1" dirty="0" smtClean="0"/>
              <a:t>-matricola). </a:t>
            </a:r>
            <a:endParaRPr lang="it-IT" b="1" dirty="0" smtClean="0"/>
          </a:p>
          <a:p>
            <a:pPr>
              <a:buFont typeface="Arial"/>
              <a:buChar char="•"/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6488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754" y="100554"/>
            <a:ext cx="8625246" cy="108103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it-IT" sz="6000" b="1" i="1" dirty="0" smtClean="0">
                <a:solidFill>
                  <a:srgbClr val="000000"/>
                </a:solidFill>
              </a:rPr>
              <a:t>I nostri numeri </a:t>
            </a:r>
            <a:r>
              <a:rPr lang="it-IT" b="1" i="1" dirty="0" smtClean="0">
                <a:solidFill>
                  <a:srgbClr val="000000"/>
                </a:solidFill>
              </a:rPr>
              <a:t/>
            </a:r>
            <a:br>
              <a:rPr lang="it-IT" b="1" i="1" dirty="0" smtClean="0">
                <a:solidFill>
                  <a:srgbClr val="000000"/>
                </a:solidFill>
              </a:rPr>
            </a:br>
            <a:r>
              <a:rPr lang="it-IT" sz="4400" b="1" i="1" dirty="0" smtClean="0">
                <a:solidFill>
                  <a:srgbClr val="000000"/>
                </a:solidFill>
              </a:rPr>
              <a:t> </a:t>
            </a:r>
            <a:r>
              <a:rPr lang="it-IT" sz="4400" b="1" i="1" dirty="0" smtClean="0">
                <a:solidFill>
                  <a:srgbClr val="000000"/>
                </a:solidFill>
              </a:rPr>
              <a:t>(a.a.</a:t>
            </a:r>
            <a:r>
              <a:rPr lang="it-IT" sz="4400" b="1" i="1" dirty="0" smtClean="0">
                <a:solidFill>
                  <a:srgbClr val="000000"/>
                </a:solidFill>
              </a:rPr>
              <a:t>2011-2012)</a:t>
            </a:r>
            <a:endParaRPr lang="it-IT" sz="4400" b="1" i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0019" y="1510110"/>
            <a:ext cx="8191234" cy="5026420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it-IT" sz="3200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it-IT" sz="4000" dirty="0" smtClean="0"/>
              <a:t>oltre 4000 iscritti fra lauree triennali e lauree magistrali</a:t>
            </a:r>
            <a:br>
              <a:rPr lang="it-IT" sz="4000" dirty="0" smtClean="0"/>
            </a:br>
            <a:r>
              <a:rPr lang="it-IT" sz="2600" dirty="0" smtClean="0"/>
              <a:t>(il </a:t>
            </a:r>
            <a:r>
              <a:rPr lang="it-IT" sz="2800" dirty="0"/>
              <a:t>rapporto tra iscritti alla magistrale e iscritti alla triennale 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è </a:t>
            </a:r>
            <a:r>
              <a:rPr lang="it-IT" sz="2800" dirty="0"/>
              <a:t>il più </a:t>
            </a:r>
            <a:r>
              <a:rPr lang="it-IT" sz="2800" dirty="0" smtClean="0"/>
              <a:t>altro tra </a:t>
            </a:r>
            <a:r>
              <a:rPr lang="it-IT" sz="2800" dirty="0"/>
              <a:t>tutte le Facoltà di Roma </a:t>
            </a:r>
            <a:r>
              <a:rPr lang="it-IT" sz="2800" dirty="0" smtClean="0"/>
              <a:t>Tre)</a:t>
            </a:r>
            <a:endParaRPr lang="it-IT" sz="2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it-IT" sz="4000" dirty="0" smtClean="0"/>
              <a:t>150 iscritti ai master e 50 ai corsi di dottorato</a:t>
            </a: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it-IT" sz="4000" dirty="0" smtClean="0"/>
              <a:t>96 Docenti </a:t>
            </a:r>
            <a:r>
              <a:rPr lang="it-IT" sz="4000" dirty="0"/>
              <a:t>di </a:t>
            </a:r>
            <a:r>
              <a:rPr lang="it-IT" sz="4000" dirty="0" smtClean="0"/>
              <a:t>ruolo e 24 Docenti esterni</a:t>
            </a:r>
            <a:r>
              <a:rPr lang="it-IT" sz="4000" dirty="0"/>
              <a:t/>
            </a:r>
            <a:br>
              <a:rPr lang="it-IT" sz="4000" dirty="0"/>
            </a:br>
            <a:endParaRPr lang="it-IT" sz="4000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it-IT" sz="4000" dirty="0" smtClean="0"/>
              <a:t>452 laureati triennali e 358 magistrali di cui oltre il 50% laureati in corso</a:t>
            </a:r>
            <a:endParaRPr lang="it-IT" sz="11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5613" y="1359646"/>
            <a:ext cx="7865023" cy="13650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it-IT" sz="7200" b="1" u="sng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glow rad="228600">
                    <a:srgbClr val="FB8C00"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SETTEMBRE 2012 </a:t>
            </a:r>
            <a:endParaRPr lang="it-IT" sz="7200" b="1" u="sng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glow rad="228600">
                  <a:srgbClr val="FB8C00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65220" y="2826669"/>
            <a:ext cx="72961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Il diario della prova sarà comunicato mediante pubblicazione sul sito della Facoltà  e con avviso presso la Facoltà il </a:t>
            </a:r>
            <a:r>
              <a:rPr lang="it-IT" sz="3600" dirty="0" smtClean="0"/>
              <a:t>giorno</a:t>
            </a:r>
            <a:endParaRPr lang="it-IT" sz="3600" dirty="0" smtClean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089024" y="20637"/>
            <a:ext cx="7272339" cy="1339009"/>
          </a:xfrm>
        </p:spPr>
        <p:txBody>
          <a:bodyPr/>
          <a:lstStyle/>
          <a:p>
            <a:r>
              <a:rPr lang="it-IT" sz="6600" dirty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PROVA</a:t>
            </a:r>
            <a:endParaRPr lang="it-IT" sz="6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983132" y="5276273"/>
            <a:ext cx="5798504" cy="1292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6000" b="1" dirty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settembre 2012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082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077" y="90289"/>
            <a:ext cx="8992923" cy="2306234"/>
          </a:xfrm>
        </p:spPr>
        <p:txBody>
          <a:bodyPr/>
          <a:lstStyle/>
          <a:p>
            <a:r>
              <a:rPr lang="it-IT" sz="8000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COSA PORTARE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500" dirty="0" smtClean="0"/>
              <a:t>(pena esclusione dalla prova stessa)</a:t>
            </a:r>
            <a:endParaRPr lang="it-IT" sz="35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2177" y="2018140"/>
            <a:ext cx="7272339" cy="4324257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it-IT" sz="4800" b="1" dirty="0" smtClean="0"/>
              <a:t>Documento di riconoscimento in corso di validità</a:t>
            </a:r>
            <a:endParaRPr lang="it-IT" b="1" dirty="0" smtClean="0"/>
          </a:p>
          <a:p>
            <a:pPr>
              <a:buFont typeface="Arial"/>
              <a:buChar char="•"/>
            </a:pPr>
            <a:r>
              <a:rPr lang="it-IT" sz="4800" b="1" dirty="0" smtClean="0"/>
              <a:t>Ricevuta versamento quota di partecipazione al test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85904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944" y="204832"/>
            <a:ext cx="8910982" cy="1997102"/>
          </a:xfrm>
        </p:spPr>
        <p:txBody>
          <a:bodyPr/>
          <a:lstStyle/>
          <a:p>
            <a:r>
              <a:rPr lang="it-IT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6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ARTICOLAZIONE PROVA</a:t>
            </a:r>
            <a:br>
              <a:rPr lang="it-IT" sz="6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6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6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6000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60 quesiti a risposta multipla</a:t>
            </a:r>
            <a:endParaRPr lang="it-IT" sz="6000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86599" y="2928477"/>
            <a:ext cx="7272339" cy="432425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it-IT" sz="48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</a:t>
            </a:r>
            <a:r>
              <a:rPr lang="it-IT" sz="4800" dirty="0" smtClean="0"/>
              <a:t> </a:t>
            </a:r>
            <a:r>
              <a:rPr lang="it-IT" sz="4800" b="1" dirty="0" smtClean="0"/>
              <a:t>Capacità comprensione di un testo</a:t>
            </a:r>
          </a:p>
          <a:p>
            <a:pPr>
              <a:buFont typeface="Arial"/>
              <a:buChar char="•"/>
            </a:pPr>
            <a:r>
              <a:rPr lang="it-IT" sz="4800" b="1" dirty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8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 </a:t>
            </a:r>
            <a:r>
              <a:rPr lang="it-IT" sz="4800" b="1" dirty="0" smtClean="0"/>
              <a:t>Capacità logico matematiche</a:t>
            </a:r>
          </a:p>
          <a:p>
            <a:pPr marL="0" indent="0">
              <a:buNone/>
            </a:pPr>
            <a:r>
              <a:rPr lang="it-IT" b="1" dirty="0"/>
              <a:t> </a:t>
            </a:r>
            <a:r>
              <a:rPr lang="it-IT" b="1" dirty="0" smtClean="0"/>
              <a:t>  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20484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00531"/>
            <a:ext cx="7272339" cy="1339009"/>
          </a:xfrm>
        </p:spPr>
        <p:txBody>
          <a:bodyPr/>
          <a:lstStyle/>
          <a:p>
            <a:r>
              <a:rPr lang="it-IT" sz="6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PUNTEGGIO</a:t>
            </a:r>
            <a:endParaRPr lang="it-IT" sz="6000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5566" y="1154241"/>
            <a:ext cx="8835967" cy="600855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it-IT" sz="6000" b="1" dirty="0" smtClean="0"/>
              <a:t>Risposta esatta</a:t>
            </a:r>
            <a:r>
              <a:rPr lang="it-IT" sz="6000" dirty="0" smtClean="0"/>
              <a:t>: </a:t>
            </a:r>
            <a:br>
              <a:rPr lang="it-IT" sz="6000" dirty="0" smtClean="0"/>
            </a:br>
            <a:r>
              <a:rPr lang="it-IT" sz="6000" dirty="0" smtClean="0"/>
              <a:t>		</a:t>
            </a:r>
            <a:r>
              <a:rPr lang="it-IT" sz="60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punto </a:t>
            </a:r>
          </a:p>
          <a:p>
            <a:pPr>
              <a:buFont typeface="Arial"/>
              <a:buChar char="•"/>
            </a:pPr>
            <a:r>
              <a:rPr lang="it-IT" sz="6000" b="1" dirty="0" smtClean="0"/>
              <a:t>Risposta errata o non data</a:t>
            </a:r>
            <a:r>
              <a:rPr lang="it-IT" sz="6000" dirty="0" smtClean="0"/>
              <a:t>:</a:t>
            </a:r>
            <a:br>
              <a:rPr lang="it-IT" sz="6000" dirty="0" smtClean="0"/>
            </a:br>
            <a:r>
              <a:rPr lang="it-IT" sz="6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		0 punti</a:t>
            </a:r>
            <a:endParaRPr lang="it-IT" sz="60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27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00531"/>
            <a:ext cx="9740626" cy="1339009"/>
          </a:xfrm>
        </p:spPr>
        <p:txBody>
          <a:bodyPr/>
          <a:lstStyle/>
          <a:p>
            <a:r>
              <a:rPr lang="it-IT" sz="5000" dirty="0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FORMAZIONE GRADUATORIE</a:t>
            </a:r>
            <a:endParaRPr lang="it-IT" sz="5000" dirty="0">
              <a:ln>
                <a:solidFill>
                  <a:srgbClr val="000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6114" y="1177171"/>
            <a:ext cx="7924384" cy="53979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6000" b="1" dirty="0" smtClean="0"/>
              <a:t>Il risultato ottenuto viene integrato con</a:t>
            </a:r>
          </a:p>
          <a:p>
            <a:pPr marL="0" indent="0" algn="ctr">
              <a:buNone/>
            </a:pPr>
            <a:r>
              <a:rPr lang="it-IT" sz="6000" b="1" dirty="0"/>
              <a:t>i</a:t>
            </a:r>
            <a:r>
              <a:rPr lang="it-IT" sz="6000" b="1" dirty="0" smtClean="0"/>
              <a:t>l voto di diploma di scuola media superiore ponderato.</a:t>
            </a:r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177468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RISULTATI</a:t>
            </a:r>
            <a:br>
              <a:rPr lang="it-IT" sz="7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it-IT" sz="7000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670" y="870532"/>
            <a:ext cx="7910693" cy="52556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4400" b="1" dirty="0" smtClean="0"/>
              <a:t>   Ciascun studente potrà verificare l’esito della propria prova accedendo al portale dello studente a partire dal</a:t>
            </a:r>
          </a:p>
          <a:p>
            <a:pPr marL="0" indent="0" algn="ctr">
              <a:buNone/>
            </a:pPr>
            <a:r>
              <a:rPr lang="it-IT" sz="7600" b="1" u="sng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 settembre 2012</a:t>
            </a:r>
          </a:p>
          <a:p>
            <a:pPr marL="0" indent="0" algn="ctr">
              <a:buNone/>
            </a:pPr>
            <a:r>
              <a:rPr lang="it-IT" sz="4400" b="1" dirty="0" smtClean="0"/>
              <a:t>Non saranno inviate comunicazioni personali in merito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373576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44682" y="170547"/>
            <a:ext cx="8636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ndara"/>
              </a:rPr>
              <a:t>SERVIZI PER </a:t>
            </a:r>
            <a:r>
              <a:rPr lang="it-IT" sz="5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ndara"/>
              </a:rPr>
              <a:t>LE MATRICOLE</a:t>
            </a:r>
            <a:endParaRPr lang="it-IT" sz="54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25573" y="1093877"/>
            <a:ext cx="45140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Uffici di Supporto</a:t>
            </a:r>
            <a:endParaRPr lang="it-IT" sz="4000" b="1" dirty="0">
              <a:ln w="12700">
                <a:solidFill>
                  <a:srgbClr val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03621" y="1823452"/>
            <a:ext cx="70655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32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Ufficio S.T.A.R.T. </a:t>
            </a: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2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(lunedì-mercoledì-venerdì 14.30-18.00)</a:t>
            </a:r>
          </a:p>
          <a:p>
            <a:pPr marL="285750" indent="-285750">
              <a:buFont typeface="Arial"/>
              <a:buChar char="•"/>
            </a:pP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Sportello di Facoltà </a:t>
            </a: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2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it-IT" sz="3200" dirty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lunedì-mercoledì-venerdì </a:t>
            </a:r>
            <a:r>
              <a:rPr lang="it-IT" sz="32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10.00</a:t>
            </a:r>
            <a:r>
              <a:rPr lang="it-IT" sz="3200" dirty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it-IT" sz="32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12.00)</a:t>
            </a:r>
            <a:endParaRPr lang="it-IT" sz="320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25573" y="3885555"/>
            <a:ext cx="384551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Servizi Online</a:t>
            </a:r>
            <a:endParaRPr lang="it-IT" sz="40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25573" y="4594386"/>
            <a:ext cx="70070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Piattaforma di e-learning </a:t>
            </a:r>
            <a:r>
              <a:rPr lang="it-IT" sz="3200" b="1" dirty="0" err="1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</a:t>
            </a: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corso di </a:t>
            </a:r>
            <a:b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Matematica</a:t>
            </a:r>
            <a:endParaRPr lang="it-IT" sz="32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E982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Prova di ammissione simulata </a:t>
            </a:r>
            <a:b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(http://pos.uniroma3.it</a:t>
            </a:r>
            <a:r>
              <a:rPr lang="it-IT" sz="32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it-IT" sz="3200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48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767085" y="302497"/>
            <a:ext cx="297490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Didattica</a:t>
            </a:r>
            <a:endParaRPr lang="it-IT" sz="40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67085" y="1010383"/>
            <a:ext cx="7995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32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Divisione </a:t>
            </a:r>
            <a:r>
              <a:rPr lang="it-IT" sz="40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studenti in 4 canali </a:t>
            </a:r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40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it-IT" sz="4000" dirty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 più di 200 studenti per corso</a:t>
            </a:r>
            <a:r>
              <a:rPr lang="it-IT" sz="400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>
              <a:buFont typeface="Arial"/>
              <a:buChar char="•"/>
            </a:pPr>
            <a:endParaRPr lang="it-IT" sz="4000" b="1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E982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Percorso di studi comune </a:t>
            </a:r>
            <a:r>
              <a:rPr lang="it-IT" sz="4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i due corsi di laurea durante  il primo anno</a:t>
            </a:r>
          </a:p>
          <a:p>
            <a:endParaRPr lang="it-IT" sz="4000" b="1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E982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it-IT" sz="40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</a:t>
            </a:r>
            <a:r>
              <a:rPr lang="it-IT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98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corso di Matematica</a:t>
            </a:r>
          </a:p>
          <a:p>
            <a:pPr>
              <a:buFont typeface="Arial"/>
              <a:buChar char="•"/>
            </a:pPr>
            <a:endParaRPr lang="it-IT" sz="32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E982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72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5584" y="115456"/>
            <a:ext cx="8223250" cy="10804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it-IT" sz="5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 CORSO </a:t>
            </a:r>
            <a:r>
              <a:rPr lang="it-IT" sz="50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 MATEMATICA</a:t>
            </a:r>
            <a:endParaRPr lang="it-IT" sz="5000" dirty="0">
              <a:ln w="12700">
                <a:solidFill>
                  <a:srgbClr val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5584" y="1195918"/>
            <a:ext cx="8474364" cy="2654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500" b="1" dirty="0" smtClean="0"/>
              <a:t>La Facoltà di Economia fornirà </a:t>
            </a:r>
            <a:r>
              <a:rPr lang="it-IT" sz="3500" b="1" dirty="0" smtClean="0"/>
              <a:t>limitatamente all’area </a:t>
            </a:r>
            <a:r>
              <a:rPr lang="it-IT" sz="3500" b="1" dirty="0" smtClean="0"/>
              <a:t>delle capacità logico matematiche un precorso di matematica volto ad omogenizzare le competenze iniziali </a:t>
            </a:r>
            <a:r>
              <a:rPr lang="it-IT" sz="3500" b="1" dirty="0" smtClean="0"/>
              <a:t>di </a:t>
            </a:r>
            <a:r>
              <a:rPr lang="it-IT" sz="3500" b="1" dirty="0" smtClean="0"/>
              <a:t>tutti  </a:t>
            </a:r>
            <a:r>
              <a:rPr lang="it-IT" sz="3500" b="1" dirty="0" smtClean="0"/>
              <a:t>gli </a:t>
            </a:r>
            <a:r>
              <a:rPr lang="it-IT" sz="3500" b="1" dirty="0" err="1" smtClean="0"/>
              <a:t>immatricolandi</a:t>
            </a:r>
            <a:endParaRPr lang="it-IT" sz="3500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730251" y="4064467"/>
            <a:ext cx="78216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Dal 12 settembre </a:t>
            </a:r>
            <a:r>
              <a:rPr lang="it-IT" sz="4000" b="1" dirty="0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al </a:t>
            </a:r>
            <a:r>
              <a:rPr lang="it-IT" sz="4000" b="1" dirty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21 </a:t>
            </a:r>
            <a:r>
              <a:rPr lang="it-IT" sz="4000" b="1" dirty="0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</a:rPr>
              <a:t>settembre</a:t>
            </a:r>
            <a:endParaRPr lang="it-IT" sz="4000" b="1" dirty="0">
              <a:ln>
                <a:solidFill>
                  <a:srgbClr val="000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30251" y="5039833"/>
            <a:ext cx="82232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dirty="0" smtClean="0"/>
              <a:t>Il corso potrà essere seguito anche  in modalità e-learning</a:t>
            </a:r>
            <a:r>
              <a:rPr lang="it-IT" sz="3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03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08652" y="1315640"/>
            <a:ext cx="8230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</a:t>
            </a:r>
            <a:r>
              <a:rPr lang="it-IT" dirty="0"/>
              <a:t>Laurea triennale intende fornire una formazione culturale e professionale utile all’inserimento diretto nel mercato del lavoro. Allo stesso tempo costituisce la base per l’eventuale prosecuzione degli studi con il biennio della Laurea Magistrale e/o altri Corsi di studio </a:t>
            </a:r>
            <a:r>
              <a:rPr lang="it-IT" i="1" dirty="0"/>
              <a:t>post </a:t>
            </a:r>
            <a:r>
              <a:rPr lang="it-IT" i="1" dirty="0" err="1"/>
              <a:t>lauream</a:t>
            </a:r>
            <a:r>
              <a:rPr lang="it-IT" i="1" dirty="0"/>
              <a:t> </a:t>
            </a:r>
            <a:r>
              <a:rPr lang="it-IT" dirty="0"/>
              <a:t>(Master, Corsi di perfezionamento).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109639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 smtClean="0"/>
              <a:t>   </a:t>
            </a:r>
            <a:r>
              <a:rPr lang="it-IT" sz="6000" b="1" dirty="0" smtClean="0"/>
              <a:t>I Corsi di Laurea Triennale</a:t>
            </a:r>
            <a:endParaRPr lang="it-IT" sz="6000" dirty="0" smtClean="0"/>
          </a:p>
          <a:p>
            <a:endParaRPr lang="it-IT" sz="6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0984" y="3888657"/>
            <a:ext cx="8271454" cy="1569660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800" b="1" i="1" dirty="0" smtClean="0"/>
              <a:t>Economia e Gestione Aziendale (CLEGA) L-18</a:t>
            </a:r>
            <a:endParaRPr lang="it-IT" sz="4800" b="1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00984" y="2792968"/>
            <a:ext cx="5452406" cy="830997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800" b="1" i="1" dirty="0" smtClean="0"/>
              <a:t>Economia (CLE) L-33</a:t>
            </a:r>
            <a:endParaRPr lang="it-IT" sz="4800" b="1" i="1" dirty="0"/>
          </a:p>
        </p:txBody>
      </p:sp>
    </p:spTree>
    <p:extLst>
      <p:ext uri="{BB962C8B-B14F-4D97-AF65-F5344CB8AC3E}">
        <p14:creationId xmlns:p14="http://schemas.microsoft.com/office/powerpoint/2010/main" val="175778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0012" y="92721"/>
            <a:ext cx="91902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600" b="1" dirty="0" smtClean="0"/>
              <a:t>I Corsi di Laurea Magistrale</a:t>
            </a:r>
            <a:endParaRPr lang="it-IT" sz="5600" dirty="0"/>
          </a:p>
        </p:txBody>
      </p:sp>
      <p:sp>
        <p:nvSpPr>
          <p:cNvPr id="19" name="Rettangolo 18"/>
          <p:cNvSpPr/>
          <p:nvPr/>
        </p:nvSpPr>
        <p:spPr>
          <a:xfrm>
            <a:off x="978091" y="3688913"/>
            <a:ext cx="7512141" cy="163121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smtClean="0"/>
              <a:t>Classe di Laurea Scienze Economico Aziendali (LM-77)</a:t>
            </a:r>
          </a:p>
          <a:p>
            <a:pPr>
              <a:buFont typeface="Arial"/>
              <a:buChar char="•"/>
            </a:pPr>
            <a:r>
              <a:rPr lang="it-IT" sz="2400" dirty="0" smtClean="0"/>
              <a:t> 	 Economia e Management</a:t>
            </a:r>
          </a:p>
          <a:p>
            <a:pPr>
              <a:buFont typeface="Arial"/>
              <a:buChar char="•"/>
            </a:pPr>
            <a:r>
              <a:rPr lang="it-IT" sz="2400" dirty="0" smtClean="0"/>
              <a:t>      Economia Aziendale</a:t>
            </a:r>
          </a:p>
          <a:p>
            <a:pPr>
              <a:buFont typeface="Arial"/>
              <a:buChar char="•"/>
            </a:pPr>
            <a:endParaRPr lang="it-IT" sz="2800" dirty="0"/>
          </a:p>
        </p:txBody>
      </p:sp>
      <p:sp>
        <p:nvSpPr>
          <p:cNvPr id="20" name="Rettangolo 19"/>
          <p:cNvSpPr/>
          <p:nvPr/>
        </p:nvSpPr>
        <p:spPr>
          <a:xfrm>
            <a:off x="978091" y="5497550"/>
            <a:ext cx="7512141" cy="1200328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smtClean="0"/>
              <a:t>Classe di </a:t>
            </a:r>
            <a:r>
              <a:rPr lang="it-IT" sz="2400" b="1" dirty="0"/>
              <a:t>Laurea Scienze Economico Aziendali  (LM-77)</a:t>
            </a:r>
          </a:p>
          <a:p>
            <a:r>
              <a:rPr lang="it-IT" sz="2400" b="1" dirty="0" smtClean="0"/>
              <a:t> e  Finanza (LM-16)</a:t>
            </a:r>
            <a:br>
              <a:rPr lang="it-IT" sz="2400" b="1" dirty="0" smtClean="0"/>
            </a:br>
            <a:r>
              <a:rPr lang="it-IT" sz="2400" dirty="0" smtClean="0"/>
              <a:t>Finanza e Impresa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78091" y="1198391"/>
            <a:ext cx="7512141" cy="2215991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 smtClean="0"/>
              <a:t>Classe di Laurea Scienze dell’Economia (LM-56)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/>
              <a:t> </a:t>
            </a:r>
            <a:r>
              <a:rPr lang="it-IT" sz="2400" b="1" dirty="0" smtClean="0"/>
              <a:t>   </a:t>
            </a:r>
            <a:r>
              <a:rPr lang="it-IT" sz="2400" dirty="0" smtClean="0"/>
              <a:t>Economia dell’Ambiente </a:t>
            </a:r>
            <a:r>
              <a:rPr lang="it-IT" sz="2400" dirty="0"/>
              <a:t>e dello </a:t>
            </a:r>
            <a:r>
              <a:rPr lang="it-IT" sz="2400" dirty="0" smtClean="0"/>
              <a:t>Sviluppo </a:t>
            </a:r>
            <a:endParaRPr lang="it-IT" sz="2400" dirty="0"/>
          </a:p>
          <a:p>
            <a:pPr>
              <a:buFont typeface="Arial"/>
              <a:buChar char="•"/>
            </a:pPr>
            <a:r>
              <a:rPr lang="it-IT" sz="2400" dirty="0" smtClean="0"/>
              <a:t> 	  Mercato </a:t>
            </a:r>
            <a:r>
              <a:rPr lang="it-IT" sz="2400" dirty="0"/>
              <a:t>del lavoro, </a:t>
            </a:r>
            <a:r>
              <a:rPr lang="it-IT" sz="2400" dirty="0" smtClean="0"/>
              <a:t>Relazioni </a:t>
            </a:r>
            <a:r>
              <a:rPr lang="it-IT" sz="2400" dirty="0"/>
              <a:t>industriali  e </a:t>
            </a:r>
            <a:r>
              <a:rPr lang="it-IT" sz="2400" dirty="0" smtClean="0"/>
              <a:t>Sistemi </a:t>
            </a:r>
            <a:r>
              <a:rPr lang="it-IT" sz="2400" dirty="0"/>
              <a:t>di </a:t>
            </a:r>
            <a:r>
              <a:rPr lang="it-IT" sz="2400" dirty="0" smtClean="0"/>
              <a:t>      	  Welfare</a:t>
            </a:r>
          </a:p>
          <a:p>
            <a:pPr>
              <a:buFont typeface="Arial"/>
              <a:buChar char="•"/>
            </a:pPr>
            <a:r>
              <a:rPr lang="it-IT" sz="2400" dirty="0" smtClean="0"/>
              <a:t> 	  Scienze </a:t>
            </a:r>
            <a:r>
              <a:rPr lang="it-IT" sz="2400" dirty="0"/>
              <a:t>economiche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4396" y="179065"/>
            <a:ext cx="7313613" cy="868362"/>
          </a:xfrm>
        </p:spPr>
        <p:txBody>
          <a:bodyPr/>
          <a:lstStyle/>
          <a:p>
            <a:r>
              <a:rPr lang="it-IT" sz="6000" b="1" dirty="0" smtClean="0">
                <a:solidFill>
                  <a:srgbClr val="000000"/>
                </a:solidFill>
              </a:rPr>
              <a:t>I Master</a:t>
            </a:r>
            <a:endParaRPr lang="it-IT" sz="6000" b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07445" y="1170697"/>
            <a:ext cx="3173302" cy="515900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/>
              <a:t>PRIMO LIVELLO: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37379" y="3108867"/>
            <a:ext cx="8181171" cy="35459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it-IT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Esperto Finanziamenti</a:t>
            </a:r>
            <a:r>
              <a:rPr kumimoji="0" lang="it-IT" sz="20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Europei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it-IT" sz="2000" b="1" dirty="0" smtClean="0"/>
              <a:t>Gestione della Banca e delle assicurazioni (GBEA)</a:t>
            </a:r>
            <a:endParaRPr kumimoji="0" lang="it-IT" sz="2000" b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3550" indent="-463550" defTabSz="914400">
              <a:spcBef>
                <a:spcPts val="2000"/>
              </a:spcBef>
              <a:buSzPct val="90000"/>
              <a:buFont typeface="Arial"/>
              <a:buChar char="•"/>
              <a:defRPr/>
            </a:pPr>
            <a:r>
              <a:rPr lang="it-IT" sz="2000" b="1" dirty="0" smtClean="0"/>
              <a:t>Globalizzazione dei Mercati e Tutela dei Consumatori</a:t>
            </a:r>
          </a:p>
          <a:p>
            <a:pPr marL="463550" indent="-463550" defTabSz="914400">
              <a:spcBef>
                <a:spcPts val="2000"/>
              </a:spcBef>
              <a:buSzPct val="90000"/>
              <a:buFont typeface="Arial"/>
              <a:buChar char="•"/>
              <a:defRPr/>
            </a:pPr>
            <a:r>
              <a:rPr lang="it-IT" sz="2000" b="1" dirty="0" smtClean="0"/>
              <a:t>Governance, Sistema di Controllo e Auditing</a:t>
            </a:r>
          </a:p>
          <a:p>
            <a:pPr marL="463550" indent="-463550" defTabSz="914400">
              <a:spcBef>
                <a:spcPts val="2000"/>
              </a:spcBef>
              <a:buSzPct val="90000"/>
              <a:buFont typeface="Arial"/>
              <a:buChar char="•"/>
              <a:defRPr/>
            </a:pPr>
            <a:r>
              <a:rPr lang="it-IT" sz="2000" b="1" dirty="0" smtClean="0"/>
              <a:t>Impresa Cooperativa: Economia, Diritto e Management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it-IT" sz="2000" b="1" baseline="0" dirty="0" smtClean="0"/>
              <a:t>Innovazione</a:t>
            </a:r>
            <a:r>
              <a:rPr lang="it-IT" sz="2000" b="1" dirty="0" smtClean="0"/>
              <a:t> e Management nelle Amministrazioni Pubbliche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it-IT" sz="2000" b="1" dirty="0" smtClean="0"/>
              <a:t>Qualità nella Pubblica Amministrazione </a:t>
            </a:r>
            <a:r>
              <a:rPr lang="it-IT" sz="2000" b="1" i="1" dirty="0" smtClean="0"/>
              <a:t>(modalità: e-learning)</a:t>
            </a:r>
            <a:endParaRPr lang="it-IT" sz="2400" b="1" i="1" dirty="0" smtClean="0"/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endParaRPr kumimoji="0" lang="it-IT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7379" y="1686597"/>
            <a:ext cx="8371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it-IT" b="1" i="1" dirty="0" smtClean="0"/>
              <a:t>      </a:t>
            </a:r>
            <a:r>
              <a:rPr lang="it-IT" b="1" dirty="0" err="1" smtClean="0"/>
              <a:t>Human</a:t>
            </a:r>
            <a:r>
              <a:rPr lang="it-IT" b="1" dirty="0" smtClean="0"/>
              <a:t> </a:t>
            </a:r>
            <a:r>
              <a:rPr lang="it-IT" b="1" dirty="0" err="1" smtClean="0"/>
              <a:t>Development</a:t>
            </a:r>
            <a:r>
              <a:rPr lang="it-IT" b="1" dirty="0" smtClean="0"/>
              <a:t> and </a:t>
            </a:r>
            <a:r>
              <a:rPr lang="it-IT" b="1" dirty="0" err="1" smtClean="0"/>
              <a:t>Food</a:t>
            </a:r>
            <a:r>
              <a:rPr lang="it-IT" b="1" dirty="0" smtClean="0"/>
              <a:t> Security. </a:t>
            </a:r>
            <a:r>
              <a:rPr lang="it-IT" b="1" dirty="0" err="1" smtClean="0"/>
              <a:t>Learning</a:t>
            </a:r>
            <a:r>
              <a:rPr lang="it-IT" b="1" dirty="0" smtClean="0"/>
              <a:t> </a:t>
            </a:r>
            <a:r>
              <a:rPr lang="it-IT" b="1" dirty="0" err="1" smtClean="0"/>
              <a:t>Tools</a:t>
            </a:r>
            <a:r>
              <a:rPr lang="it-IT" b="1" dirty="0" smtClean="0"/>
              <a:t> </a:t>
            </a:r>
            <a:r>
              <a:rPr lang="it-IT" b="1" dirty="0" err="1" smtClean="0"/>
              <a:t>Indispensable</a:t>
            </a:r>
            <a:r>
              <a:rPr lang="it-IT" b="1" dirty="0" smtClean="0"/>
              <a:t> </a:t>
            </a:r>
            <a:r>
              <a:rPr lang="it-IT" b="1" dirty="0" err="1" smtClean="0"/>
              <a:t>for</a:t>
            </a:r>
            <a:r>
              <a:rPr lang="it-IT" b="1" dirty="0" smtClean="0"/>
              <a:t>  </a:t>
            </a:r>
          </a:p>
          <a:p>
            <a:r>
              <a:rPr lang="it-IT" b="1" dirty="0" smtClean="0"/>
              <a:t>       </a:t>
            </a:r>
            <a:r>
              <a:rPr lang="it-IT" b="1" dirty="0" err="1" smtClean="0"/>
              <a:t>Fighting</a:t>
            </a:r>
            <a:r>
              <a:rPr lang="it-IT" b="1" dirty="0" smtClean="0"/>
              <a:t> and </a:t>
            </a:r>
            <a:r>
              <a:rPr lang="it-IT" b="1" dirty="0" err="1" smtClean="0"/>
              <a:t>Poverty</a:t>
            </a:r>
            <a:r>
              <a:rPr lang="it-IT" b="1" dirty="0" smtClean="0"/>
              <a:t> (</a:t>
            </a:r>
            <a:r>
              <a:rPr lang="it-IT" b="1" i="1" dirty="0" smtClean="0"/>
              <a:t>interamente in lingua inglese</a:t>
            </a:r>
            <a:r>
              <a:rPr lang="it-IT" b="1" dirty="0" smtClean="0"/>
              <a:t>)</a:t>
            </a:r>
          </a:p>
        </p:txBody>
      </p:sp>
      <p:sp>
        <p:nvSpPr>
          <p:cNvPr id="6" name="Rettangolo 5"/>
          <p:cNvSpPr/>
          <p:nvPr/>
        </p:nvSpPr>
        <p:spPr>
          <a:xfrm>
            <a:off x="2977447" y="2539816"/>
            <a:ext cx="3173302" cy="461665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3550" lvl="0" indent="-463550" algn="ctr" defTabSz="914400">
              <a:spcBef>
                <a:spcPts val="2000"/>
              </a:spcBef>
              <a:buSzPct val="90000"/>
              <a:defRPr/>
            </a:pPr>
            <a:r>
              <a:rPr lang="it-IT" sz="2400" dirty="0" smtClean="0"/>
              <a:t>SECONDO LIVELLO:</a:t>
            </a:r>
          </a:p>
        </p:txBody>
      </p:sp>
    </p:spTree>
    <p:extLst>
      <p:ext uri="{BB962C8B-B14F-4D97-AF65-F5344CB8AC3E}">
        <p14:creationId xmlns:p14="http://schemas.microsoft.com/office/powerpoint/2010/main" val="20694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24626"/>
            <a:ext cx="7272339" cy="1339009"/>
          </a:xfrm>
        </p:spPr>
        <p:txBody>
          <a:bodyPr>
            <a:noAutofit/>
          </a:bodyPr>
          <a:lstStyle/>
          <a:p>
            <a:r>
              <a:rPr lang="it-IT" sz="4900" b="1" dirty="0" smtClean="0">
                <a:solidFill>
                  <a:schemeClr val="tx1"/>
                </a:solidFill>
                <a:latin typeface="+mn-lt"/>
              </a:rPr>
              <a:t>I Corsi di Perfezionamento</a:t>
            </a:r>
            <a:endParaRPr lang="it-IT" sz="49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73480" y="1244390"/>
            <a:ext cx="7416755" cy="1112319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it-IT" sz="1800" i="1" dirty="0" smtClean="0"/>
              <a:t>Management della sicurezza sul Lavoro</a:t>
            </a:r>
            <a:br>
              <a:rPr lang="it-IT" sz="1800" i="1" dirty="0" smtClean="0"/>
            </a:br>
            <a:r>
              <a:rPr lang="it-IT" sz="1800" i="1" dirty="0" smtClean="0"/>
              <a:t/>
            </a:r>
            <a:br>
              <a:rPr lang="it-IT" sz="1800" i="1" dirty="0" smtClean="0"/>
            </a:br>
            <a:r>
              <a:rPr lang="it-IT" sz="1800" i="1" dirty="0" smtClean="0"/>
              <a:t>Corso </a:t>
            </a:r>
            <a:r>
              <a:rPr lang="it-IT" sz="1800" i="1" dirty="0" smtClean="0"/>
              <a:t>di aggiornamento in materia di bilancio di esercizio</a:t>
            </a:r>
            <a:br>
              <a:rPr lang="it-IT" sz="1800" i="1" dirty="0" smtClean="0"/>
            </a:br>
            <a:endParaRPr lang="it-IT" sz="1800" i="1" dirty="0" smtClean="0"/>
          </a:p>
          <a:p>
            <a:pPr algn="ctr">
              <a:buNone/>
            </a:pPr>
            <a:endParaRPr lang="it-IT" sz="1800" i="1" dirty="0"/>
          </a:p>
          <a:p>
            <a:pPr algn="ctr">
              <a:buNone/>
            </a:pPr>
            <a:endParaRPr lang="it-IT" sz="18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169765" y="2206424"/>
            <a:ext cx="564999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100" b="1" dirty="0" smtClean="0">
                <a:solidFill>
                  <a:srgbClr val="000000"/>
                </a:solidFill>
                <a:ea typeface="+mj-ea"/>
                <a:cs typeface="+mj-cs"/>
              </a:rPr>
              <a:t>Le Scuole</a:t>
            </a:r>
            <a:r>
              <a:rPr lang="it-IT" sz="5100" b="1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it-IT" sz="5100" b="1" dirty="0">
                <a:solidFill>
                  <a:srgbClr val="000000"/>
                </a:solidFill>
                <a:ea typeface="+mj-ea"/>
                <a:cs typeface="+mj-cs"/>
              </a:rPr>
              <a:t>Dottorali</a:t>
            </a:r>
            <a:r>
              <a:rPr lang="it-IT" sz="51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it-IT" sz="5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73480" y="3112743"/>
            <a:ext cx="7346753" cy="1261884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 </a:t>
            </a:r>
            <a:r>
              <a:rPr lang="it-IT" sz="2000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badi MT Condensed Extra Bold"/>
              </a:rPr>
              <a:t>ECONOMIA E METODI QUANTITATIVI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, si articola in tre sezioni:</a:t>
            </a:r>
          </a:p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 	</a:t>
            </a:r>
            <a:r>
              <a:rPr lang="it-IT" i="1" dirty="0" smtClean="0">
                <a:ea typeface="American Typewriter" pitchFamily="27" charset="0"/>
                <a:cs typeface="American Typewriter" pitchFamily="27" charset="0"/>
              </a:rPr>
              <a:t>Metodi statistici per l’Economia e l’Impresa</a:t>
            </a:r>
            <a:r>
              <a:rPr lang="it-IT" dirty="0" smtClean="0">
                <a:cs typeface="Abadi MT Condensed Extra Bold"/>
              </a:rPr>
              <a:t> </a:t>
            </a:r>
          </a:p>
          <a:p>
            <a:r>
              <a:rPr lang="it-IT" dirty="0" smtClean="0">
                <a:cs typeface="Abadi MT Condensed Extra Bold"/>
              </a:rPr>
              <a:t>	</a:t>
            </a:r>
            <a:r>
              <a:rPr lang="it-IT" i="1" dirty="0" smtClean="0">
                <a:solidFill>
                  <a:srgbClr val="000000"/>
                </a:solidFill>
                <a:ea typeface="American Typewriter" pitchFamily="27" charset="0"/>
                <a:cs typeface="American Typewriter" pitchFamily="27" charset="0"/>
              </a:rPr>
              <a:t>Istituzioni, ambiente e politiche per lo sviluppo</a:t>
            </a:r>
          </a:p>
          <a:p>
            <a:r>
              <a:rPr lang="it-IT" i="1" dirty="0" smtClean="0">
                <a:solidFill>
                  <a:srgbClr val="000000"/>
                </a:solidFill>
                <a:ea typeface="American Typewriter" pitchFamily="27" charset="0"/>
                <a:cs typeface="American Typewriter" pitchFamily="27" charset="0"/>
              </a:rPr>
              <a:t>	Economia Politica</a:t>
            </a:r>
          </a:p>
        </p:txBody>
      </p:sp>
      <p:sp>
        <p:nvSpPr>
          <p:cNvPr id="7" name="Rettangolo 6"/>
          <p:cNvSpPr/>
          <p:nvPr/>
        </p:nvSpPr>
        <p:spPr>
          <a:xfrm>
            <a:off x="1173480" y="4934257"/>
            <a:ext cx="7346753" cy="1261884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 </a:t>
            </a:r>
            <a:r>
              <a:rPr lang="it-IT" sz="2000" b="1" dirty="0" smtClean="0">
                <a:ln w="12700">
                  <a:solidFill>
                    <a:srgbClr val="352506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badi MT Condensed Extra Bold"/>
              </a:rPr>
              <a:t>DIRITTO ED ECONOMIA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, si articola in due sezioni:</a:t>
            </a:r>
          </a:p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cs typeface="Abadi MT Condensed Extra Bold"/>
              </a:rPr>
              <a:t> 	</a:t>
            </a:r>
            <a:r>
              <a:rPr lang="it-IT" i="1" dirty="0" smtClean="0">
                <a:ea typeface="American Typewriter" pitchFamily="27" charset="0"/>
                <a:cs typeface="American Typewriter" pitchFamily="27" charset="0"/>
              </a:rPr>
              <a:t>Consumatori e Mercato</a:t>
            </a:r>
            <a:endParaRPr lang="it-IT" dirty="0" smtClean="0">
              <a:cs typeface="Abadi MT Condensed Extra Bold"/>
            </a:endParaRPr>
          </a:p>
          <a:p>
            <a:r>
              <a:rPr lang="it-IT" dirty="0" smtClean="0">
                <a:cs typeface="Abadi MT Condensed Extra Bold"/>
              </a:rPr>
              <a:t>	</a:t>
            </a:r>
            <a:r>
              <a:rPr lang="it-IT" i="1" dirty="0" smtClean="0">
                <a:solidFill>
                  <a:srgbClr val="000000"/>
                </a:solidFill>
                <a:ea typeface="American Typewriter" pitchFamily="27" charset="0"/>
                <a:cs typeface="American Typewriter" pitchFamily="27" charset="0"/>
              </a:rPr>
              <a:t>Economia Aziendale</a:t>
            </a:r>
          </a:p>
          <a:p>
            <a:r>
              <a:rPr lang="it-IT" i="1" dirty="0" smtClean="0">
                <a:solidFill>
                  <a:srgbClr val="000000"/>
                </a:solidFill>
                <a:ea typeface="American Typewriter" pitchFamily="27" charset="0"/>
                <a:cs typeface="American Typewriter" pitchFamily="27" charset="0"/>
              </a:rPr>
              <a:t>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818" y="274637"/>
            <a:ext cx="8393546" cy="1339009"/>
          </a:xfrm>
        </p:spPr>
        <p:txBody>
          <a:bodyPr/>
          <a:lstStyle/>
          <a:p>
            <a:r>
              <a:rPr lang="it-IT" sz="6600" dirty="0" smtClean="0">
                <a:solidFill>
                  <a:srgbClr val="000000"/>
                </a:solidFill>
              </a:rPr>
              <a:t>Internazionalizzazione</a:t>
            </a:r>
            <a:endParaRPr lang="it-IT" sz="6600" dirty="0">
              <a:solidFill>
                <a:srgbClr val="000000"/>
              </a:solidFill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750455" y="1613646"/>
            <a:ext cx="3648363" cy="922274"/>
          </a:xfrm>
          <a:prstGeom prst="rect">
            <a:avLst/>
          </a:prstGeom>
          <a:ln w="76200" cap="flat" cmpd="sng" algn="ctr">
            <a:solidFill>
              <a:srgbClr val="FF6600"/>
            </a:solidFill>
            <a:prstDash val="solid"/>
            <a:miter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" pitchFamily="2" charset="2"/>
              <a:buChar char="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sz="4800" b="1" dirty="0">
                <a:solidFill>
                  <a:schemeClr val="tx1"/>
                </a:solidFill>
              </a:rPr>
              <a:t>Erasmus</a:t>
            </a:r>
            <a:endParaRPr lang="it-IT" sz="4800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750455" y="2861093"/>
            <a:ext cx="7804727" cy="1560816"/>
          </a:xfrm>
          <a:prstGeom prst="rect">
            <a:avLst/>
          </a:prstGeom>
          <a:ln w="76200" cap="flat" cmpd="sng" algn="ctr">
            <a:solidFill>
              <a:srgbClr val="FF6600"/>
            </a:solidFill>
            <a:prstDash val="solid"/>
            <a:miter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" pitchFamily="2" charset="2"/>
              <a:buChar char="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800" b="1" dirty="0" smtClean="0">
                <a:solidFill>
                  <a:schemeClr val="tx1"/>
                </a:solidFill>
              </a:rPr>
              <a:t>Mobilità </a:t>
            </a:r>
            <a:r>
              <a:rPr lang="it-IT" sz="4800" b="1" dirty="0">
                <a:solidFill>
                  <a:schemeClr val="tx1"/>
                </a:solidFill>
              </a:rPr>
              <a:t>Europea ed Extraeuropea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750455" y="4814045"/>
            <a:ext cx="6084454" cy="1085681"/>
          </a:xfrm>
          <a:prstGeom prst="rect">
            <a:avLst/>
          </a:prstGeom>
          <a:ln w="76200" cap="flat" cmpd="sng" algn="ctr">
            <a:solidFill>
              <a:srgbClr val="FF6600"/>
            </a:solidFill>
            <a:prstDash val="solid"/>
            <a:miter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" pitchFamily="2" charset="2"/>
              <a:buChar char="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" pitchFamily="2" charset="2"/>
              <a:buChar char="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" pitchFamily="2" charset="2"/>
              <a:buChar char="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800" b="1" dirty="0">
                <a:solidFill>
                  <a:schemeClr val="tx1"/>
                </a:solidFill>
              </a:rPr>
              <a:t>Corsi in lingua inglese</a:t>
            </a:r>
            <a:endParaRPr lang="it-IT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4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00531"/>
            <a:ext cx="7272339" cy="1339009"/>
          </a:xfrm>
        </p:spPr>
        <p:txBody>
          <a:bodyPr>
            <a:normAutofit/>
          </a:bodyPr>
          <a:lstStyle/>
          <a:p>
            <a:r>
              <a:rPr lang="it-IT" sz="5400" b="1" dirty="0" smtClean="0">
                <a:solidFill>
                  <a:srgbClr val="000000"/>
                </a:solidFill>
              </a:rPr>
              <a:t>Programma Erasmus</a:t>
            </a:r>
            <a:endParaRPr lang="it-IT" sz="5400" b="1" dirty="0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89024" y="1186028"/>
            <a:ext cx="7650480" cy="2677656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a.a</a:t>
            </a:r>
            <a:r>
              <a:rPr lang="it-IT" sz="2400" b="1" dirty="0" smtClean="0"/>
              <a:t>. 2011</a:t>
            </a:r>
            <a:r>
              <a:rPr lang="it-IT" sz="2400" b="1" dirty="0"/>
              <a:t>-2012</a:t>
            </a:r>
            <a:endParaRPr lang="it-IT" sz="2400" dirty="0"/>
          </a:p>
          <a:p>
            <a:pPr algn="ctr"/>
            <a:r>
              <a:rPr lang="it-IT" sz="2400" b="1" i="1" dirty="0"/>
              <a:t> </a:t>
            </a:r>
            <a:r>
              <a:rPr lang="it-IT" sz="2400" b="1" i="1" dirty="0" smtClean="0"/>
              <a:t>Erasmus</a:t>
            </a:r>
            <a:endParaRPr lang="it-IT" sz="2400" dirty="0"/>
          </a:p>
          <a:p>
            <a:pPr algn="ctr"/>
            <a:r>
              <a:rPr lang="it-IT" sz="2400" i="1" dirty="0"/>
              <a:t>43 borse E</a:t>
            </a:r>
            <a:r>
              <a:rPr lang="it-IT" sz="2400" i="1" dirty="0" smtClean="0"/>
              <a:t>rasmus </a:t>
            </a:r>
            <a:endParaRPr lang="it-IT" sz="2400" dirty="0"/>
          </a:p>
          <a:p>
            <a:pPr algn="ctr"/>
            <a:r>
              <a:rPr lang="it-IT" sz="2400" i="1" dirty="0"/>
              <a:t>34 destinazioni da </a:t>
            </a:r>
            <a:r>
              <a:rPr lang="it-IT" sz="2400" i="1" dirty="0" smtClean="0"/>
              <a:t>scegliere</a:t>
            </a:r>
            <a:r>
              <a:rPr lang="it-IT" sz="2400" dirty="0"/>
              <a:t> </a:t>
            </a:r>
            <a:r>
              <a:rPr lang="it-IT" sz="2400" i="1" dirty="0" smtClean="0"/>
              <a:t>tra Università di 14 paesi:</a:t>
            </a:r>
            <a:endParaRPr lang="it-IT" sz="2400" dirty="0"/>
          </a:p>
          <a:p>
            <a:pPr algn="ctr"/>
            <a:r>
              <a:rPr lang="it-IT" sz="2400" i="1" dirty="0"/>
              <a:t>Austria</a:t>
            </a:r>
            <a:r>
              <a:rPr lang="it-IT" sz="2400" i="1" dirty="0" smtClean="0"/>
              <a:t>, </a:t>
            </a:r>
            <a:r>
              <a:rPr lang="it-IT" sz="2400" i="1" dirty="0"/>
              <a:t>Belgio, </a:t>
            </a:r>
            <a:r>
              <a:rPr lang="it-IT" sz="2400" i="1" dirty="0" smtClean="0"/>
              <a:t>Croazia, </a:t>
            </a:r>
            <a:r>
              <a:rPr lang="it-IT" sz="2400" i="1" dirty="0"/>
              <a:t>Danimarca, Francia, Germania, Olanda, Polonia</a:t>
            </a:r>
            <a:r>
              <a:rPr lang="it-IT" sz="2400" i="1" dirty="0" smtClean="0"/>
              <a:t>,</a:t>
            </a:r>
            <a:r>
              <a:rPr lang="it-IT" sz="2400" i="1" dirty="0"/>
              <a:t> Portogallo, </a:t>
            </a:r>
            <a:endParaRPr lang="it-IT" sz="2400" dirty="0"/>
          </a:p>
          <a:p>
            <a:pPr algn="ctr"/>
            <a:r>
              <a:rPr lang="it-IT" sz="2400" i="1" dirty="0" smtClean="0"/>
              <a:t>Regno </a:t>
            </a:r>
            <a:r>
              <a:rPr lang="it-IT" sz="2400" i="1" dirty="0"/>
              <a:t>Unito, Spagna</a:t>
            </a:r>
            <a:r>
              <a:rPr lang="it-IT" sz="2400" i="1" dirty="0" smtClean="0"/>
              <a:t>, Svezia</a:t>
            </a:r>
            <a:r>
              <a:rPr lang="it-IT" sz="2400" i="1" dirty="0"/>
              <a:t>, </a:t>
            </a:r>
            <a:r>
              <a:rPr lang="it-IT" sz="2400" i="1" dirty="0" smtClean="0"/>
              <a:t>Svizzera</a:t>
            </a:r>
            <a:r>
              <a:rPr lang="it-IT" sz="2400" i="1" dirty="0"/>
              <a:t>, </a:t>
            </a:r>
            <a:r>
              <a:rPr lang="it-IT" sz="2400" i="1" dirty="0" smtClean="0"/>
              <a:t>Turchia.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89024" y="4412363"/>
            <a:ext cx="7650480" cy="1569660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a.a</a:t>
            </a:r>
            <a:r>
              <a:rPr lang="it-IT" sz="2400" b="1" dirty="0" smtClean="0"/>
              <a:t>. </a:t>
            </a:r>
            <a:r>
              <a:rPr lang="it-IT" sz="2400" b="1" dirty="0" smtClean="0"/>
              <a:t>2012-2013</a:t>
            </a:r>
          </a:p>
          <a:p>
            <a:r>
              <a:rPr lang="it-IT" sz="2400" b="1" i="1" dirty="0" smtClean="0"/>
              <a:t>6 </a:t>
            </a:r>
            <a:r>
              <a:rPr lang="it-IT" sz="2400" b="1" i="1" dirty="0"/>
              <a:t>nuove destinazioni </a:t>
            </a:r>
            <a:r>
              <a:rPr lang="it-IT" sz="2400" b="1" i="1" dirty="0" smtClean="0"/>
              <a:t>Erasmus</a:t>
            </a:r>
            <a:r>
              <a:rPr lang="it-IT" sz="2400" i="1" dirty="0" smtClean="0"/>
              <a:t>: Cracovia</a:t>
            </a:r>
            <a:r>
              <a:rPr lang="it-IT" sz="2400" i="1" dirty="0"/>
              <a:t>, Ginevra</a:t>
            </a:r>
            <a:r>
              <a:rPr lang="it-IT" sz="2400" i="1" dirty="0" smtClean="0"/>
              <a:t>, Izmir, Londra, Pula, </a:t>
            </a:r>
            <a:r>
              <a:rPr lang="it-IT" sz="2400" i="1" dirty="0" err="1" smtClean="0"/>
              <a:t>Wroclav</a:t>
            </a:r>
            <a:r>
              <a:rPr lang="it-IT" sz="2400" i="1" dirty="0" smtClean="0"/>
              <a:t> </a:t>
            </a:r>
          </a:p>
          <a:p>
            <a:pPr algn="ctr"/>
            <a:endParaRPr lang="it-IT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0015" y="962353"/>
            <a:ext cx="8379037" cy="1597834"/>
          </a:xfr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/>
              <a:t>Possibilità di frequentare un semestre presso </a:t>
            </a:r>
            <a:br>
              <a:rPr lang="it-IT" dirty="0" smtClean="0"/>
            </a:br>
            <a:r>
              <a:rPr lang="it-IT" dirty="0" smtClean="0"/>
              <a:t>Università americane a Roma</a:t>
            </a:r>
            <a:br>
              <a:rPr lang="it-IT" dirty="0" smtClean="0"/>
            </a:br>
            <a:r>
              <a:rPr lang="it-IT" dirty="0" smtClean="0"/>
              <a:t> (</a:t>
            </a:r>
            <a:r>
              <a:rPr lang="it-IT" b="1" dirty="0" smtClean="0"/>
              <a:t>Arcadia </a:t>
            </a:r>
            <a:r>
              <a:rPr lang="it-IT" b="1" dirty="0" err="1" smtClean="0"/>
              <a:t>University</a:t>
            </a:r>
            <a:r>
              <a:rPr lang="it-IT" b="1" dirty="0" smtClean="0"/>
              <a:t> </a:t>
            </a:r>
            <a:r>
              <a:rPr lang="it-IT" dirty="0" smtClean="0"/>
              <a:t>e </a:t>
            </a:r>
            <a:r>
              <a:rPr lang="it-IT" b="1" dirty="0" smtClean="0"/>
              <a:t>IES </a:t>
            </a:r>
            <a:r>
              <a:rPr lang="en-GB" b="1" dirty="0" smtClean="0"/>
              <a:t>International Education of Students</a:t>
            </a:r>
            <a:r>
              <a:rPr lang="it-IT" dirty="0" smtClean="0"/>
              <a:t>)</a:t>
            </a:r>
          </a:p>
          <a:p>
            <a:pPr algn="ctr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665867" y="2745081"/>
            <a:ext cx="3981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latin typeface="+mj-lt"/>
              </a:rPr>
              <a:t>Mobilità  </a:t>
            </a:r>
            <a:r>
              <a:rPr lang="it-IT" sz="4000" b="1" i="1" dirty="0">
                <a:latin typeface="+mj-lt"/>
              </a:rPr>
              <a:t>E</a:t>
            </a:r>
            <a:r>
              <a:rPr lang="it-IT" sz="4000" b="1" i="1" dirty="0" smtClean="0">
                <a:latin typeface="+mj-lt"/>
              </a:rPr>
              <a:t>uropea</a:t>
            </a:r>
            <a:endParaRPr lang="it-IT" sz="4000" b="1" dirty="0" smtClean="0"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0015" y="4771019"/>
            <a:ext cx="8379037" cy="1569660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Programma Alfa (America Latina)</a:t>
            </a:r>
            <a:r>
              <a:rPr lang="it-IT" sz="2400" b="1" i="1" dirty="0" smtClean="0"/>
              <a:t>, Bando di Ateneo per la mobilità Studenti, </a:t>
            </a:r>
            <a:r>
              <a:rPr lang="it-IT" sz="2400" b="1" dirty="0" smtClean="0"/>
              <a:t>accordi </a:t>
            </a:r>
            <a:r>
              <a:rPr lang="it-IT" sz="2400" dirty="0"/>
              <a:t>per la </a:t>
            </a:r>
            <a:r>
              <a:rPr lang="it-IT" sz="2400" b="1" dirty="0"/>
              <a:t>mobilità</a:t>
            </a:r>
            <a:r>
              <a:rPr lang="it-IT" sz="2400" dirty="0"/>
              <a:t> studentesca e per la cooperazione culturale e scientifica </a:t>
            </a:r>
            <a:r>
              <a:rPr lang="it-IT" sz="2400" b="1" dirty="0" smtClean="0"/>
              <a:t>extra-europea </a:t>
            </a:r>
            <a:r>
              <a:rPr lang="it-IT" sz="2400" dirty="0" smtClean="0"/>
              <a:t>(Brasile, </a:t>
            </a:r>
            <a:r>
              <a:rPr lang="it-IT" sz="2400" dirty="0" err="1" smtClean="0"/>
              <a:t>Burchina</a:t>
            </a:r>
            <a:r>
              <a:rPr lang="it-IT" sz="2400" dirty="0" smtClean="0"/>
              <a:t> Faso, Cina, Colombia, Russia..) 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82753" y="4063133"/>
            <a:ext cx="5130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latin typeface="+mj-lt"/>
              </a:rPr>
              <a:t>Mobilità Extra </a:t>
            </a:r>
            <a:r>
              <a:rPr lang="it-IT" sz="4000" b="1" i="1" dirty="0">
                <a:latin typeface="+mj-lt"/>
              </a:rPr>
              <a:t>E</a:t>
            </a:r>
            <a:r>
              <a:rPr lang="it-IT" sz="4000" b="1" i="1" dirty="0" smtClean="0">
                <a:latin typeface="+mj-lt"/>
              </a:rPr>
              <a:t>uropea</a:t>
            </a:r>
            <a:endParaRPr lang="it-IT" sz="4000" b="1" dirty="0" smtClean="0"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0015" y="3452967"/>
            <a:ext cx="8379037" cy="461665"/>
          </a:xfrm>
          <a:prstGeom prst="rect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Erasmus </a:t>
            </a:r>
            <a:r>
              <a:rPr lang="it-IT" sz="2400" b="1" dirty="0" err="1" smtClean="0"/>
              <a:t>Placement</a:t>
            </a:r>
            <a:r>
              <a:rPr lang="it-IT" sz="2400" b="1" dirty="0" smtClean="0"/>
              <a:t>, Programma Leonardo da Vinci..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65867" y="239078"/>
            <a:ext cx="40311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latin typeface="+mj-lt"/>
              </a:rPr>
              <a:t>Mobilità  Studenti</a:t>
            </a:r>
            <a:endParaRPr lang="it-IT" sz="4000" b="1" dirty="0" smtClean="0">
              <a:latin typeface="+mj-lt"/>
            </a:endParaRPr>
          </a:p>
          <a:p>
            <a:endParaRPr lang="it-IT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zione">
  <a:themeElements>
    <a:clrScheme name="Tradizione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zione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zion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Capitale.thmx</Template>
  <TotalTime>1766</TotalTime>
  <Words>976</Words>
  <Application>Microsoft Macintosh PowerPoint</Application>
  <PresentationFormat>Presentazione su schermo (4:3)</PresentationFormat>
  <Paragraphs>160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Tradizione</vt:lpstr>
      <vt:lpstr>Presentazione di PowerPoint</vt:lpstr>
      <vt:lpstr>I nostri numeri   (a.a.2011-2012)</vt:lpstr>
      <vt:lpstr>Presentazione di PowerPoint</vt:lpstr>
      <vt:lpstr>Presentazione di PowerPoint</vt:lpstr>
      <vt:lpstr>I Master</vt:lpstr>
      <vt:lpstr>I Corsi di Perfezionamento</vt:lpstr>
      <vt:lpstr>Internazionalizzazione</vt:lpstr>
      <vt:lpstr>Programma Erasmus</vt:lpstr>
      <vt:lpstr>Presentazione di PowerPoint</vt:lpstr>
      <vt:lpstr>Corsi in Lingua Inglese</vt:lpstr>
      <vt:lpstr>Strutture   e   Servizi</vt:lpstr>
      <vt:lpstr>Presentazione di PowerPoint</vt:lpstr>
      <vt:lpstr>Ufficio Stage &amp; Placement</vt:lpstr>
      <vt:lpstr>Biblioteca di  Scienze Economiche</vt:lpstr>
      <vt:lpstr>Presentazione di PowerPoint</vt:lpstr>
      <vt:lpstr>Presentazione di PowerPoint</vt:lpstr>
      <vt:lpstr>PROVA DI AMMISSIONE</vt:lpstr>
      <vt:lpstr>http://portalestudente.uniroma3.it/</vt:lpstr>
      <vt:lpstr>La partecipazione alla prova è subordinata, pena esclusione:</vt:lpstr>
      <vt:lpstr>LA PROVA</vt:lpstr>
      <vt:lpstr>COSA PORTARE  (pena esclusione dalla prova stessa)</vt:lpstr>
      <vt:lpstr> ARTICOLAZIONE PROVA  60 quesiti a risposta multipla</vt:lpstr>
      <vt:lpstr>PUNTEGGIO</vt:lpstr>
      <vt:lpstr>FORMAZIONE GRADUATORIE</vt:lpstr>
      <vt:lpstr>RISULTATI </vt:lpstr>
      <vt:lpstr>Presentazione di PowerPoint</vt:lpstr>
      <vt:lpstr>Presentazione di PowerPoint</vt:lpstr>
      <vt:lpstr>PRE CORSO DI MATEMATICA</vt:lpstr>
    </vt:vector>
  </TitlesOfParts>
  <Company>Università di Roma 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Claudia Mosticone</dc:creator>
  <cp:lastModifiedBy>Claudia Mosticone</cp:lastModifiedBy>
  <cp:revision>91</cp:revision>
  <cp:lastPrinted>2012-07-18T10:51:09Z</cp:lastPrinted>
  <dcterms:created xsi:type="dcterms:W3CDTF">2011-07-14T15:19:15Z</dcterms:created>
  <dcterms:modified xsi:type="dcterms:W3CDTF">2012-07-18T14:58:03Z</dcterms:modified>
</cp:coreProperties>
</file>